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309" r:id="rId3"/>
    <p:sldId id="310" r:id="rId4"/>
    <p:sldId id="279" r:id="rId5"/>
    <p:sldId id="282" r:id="rId6"/>
    <p:sldId id="281" r:id="rId7"/>
    <p:sldId id="283" r:id="rId8"/>
    <p:sldId id="270" r:id="rId9"/>
    <p:sldId id="258" r:id="rId10"/>
    <p:sldId id="284" r:id="rId11"/>
    <p:sldId id="285" r:id="rId12"/>
    <p:sldId id="286" r:id="rId13"/>
    <p:sldId id="259" r:id="rId14"/>
    <p:sldId id="261" r:id="rId15"/>
    <p:sldId id="262" r:id="rId16"/>
    <p:sldId id="263" r:id="rId17"/>
    <p:sldId id="264" r:id="rId18"/>
    <p:sldId id="266" r:id="rId19"/>
    <p:sldId id="275" r:id="rId20"/>
    <p:sldId id="287" r:id="rId21"/>
    <p:sldId id="289" r:id="rId22"/>
    <p:sldId id="291" r:id="rId23"/>
    <p:sldId id="303" r:id="rId24"/>
    <p:sldId id="302" r:id="rId25"/>
    <p:sldId id="304" r:id="rId26"/>
    <p:sldId id="305" r:id="rId27"/>
    <p:sldId id="306" r:id="rId28"/>
    <p:sldId id="307" r:id="rId29"/>
    <p:sldId id="308" r:id="rId30"/>
    <p:sldId id="297" r:id="rId31"/>
    <p:sldId id="313" r:id="rId32"/>
    <p:sldId id="312" r:id="rId33"/>
    <p:sldId id="30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 Darr" initials="LD" lastIdx="21" clrIdx="0">
    <p:extLst>
      <p:ext uri="{19B8F6BF-5375-455C-9EA6-DF929625EA0E}">
        <p15:presenceInfo xmlns:p15="http://schemas.microsoft.com/office/powerpoint/2012/main" userId="0a601551954fed73" providerId="Windows Live"/>
      </p:ext>
    </p:extLst>
  </p:cmAuthor>
  <p:cmAuthor id="2" name="Crowder, Michael" initials="CM" lastIdx="10" clrIdx="1">
    <p:extLst>
      <p:ext uri="{19B8F6BF-5375-455C-9EA6-DF929625EA0E}">
        <p15:presenceInfo xmlns:p15="http://schemas.microsoft.com/office/powerpoint/2012/main" userId="dd01f70e-cf68-401b-be30-2001a2d73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5"/>
    <p:restoredTop sz="94690"/>
  </p:normalViewPr>
  <p:slideViewPr>
    <p:cSldViewPr snapToGrid="0" snapToObjects="1">
      <p:cViewPr>
        <p:scale>
          <a:sx n="100" d="100"/>
          <a:sy n="100" d="100"/>
        </p:scale>
        <p:origin x="24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0:38.876" idx="1">
    <p:pos x="10" y="10"/>
    <p:text>Interactive maps: What we know and what we need to know, Robert E. Roth, Journal of Spatial Information Science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1:49.043" idx="2">
    <p:pos x="10" y="10"/>
    <p:text>Using the Principles of Interactive
Cartography to Communicate the
Mechanisms of Migraine Pain, Cheng et.al., Journal of Visual Communication in Medicine, September 2008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33:25.350" idx="4">
    <p:pos x="10" y="10"/>
    <p:text>Semiology of Graphics, Jacques Bertin 1983 book 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31:26.462" idx="3">
    <p:pos x="10" y="10"/>
    <p:text>ColorBrewer.org: An Online Tool for Selecting Colour Schemes for Maps, Harrower, Mark, Brewer, Cynthia, The Cartographic Journal, 2003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58:49.651" idx="5">
    <p:pos x="10" y="10"/>
    <p:text>https://www.cdc.gov/dhdsp/maps/GISX/training/module3/files/3_hotspot_analysis_module.PDF</p:text>
    <p:extLst>
      <p:ext uri="{C676402C-5697-4E1C-873F-D02D1690AC5C}">
        <p15:threadingInfo xmlns:p15="http://schemas.microsoft.com/office/powerpoint/2012/main" timeZoneBias="300"/>
      </p:ext>
    </p:extLst>
  </p:cm>
  <p:cm authorId="2" dt="2018-07-06T21:59:46.946" idx="6">
    <p:pos x="10" y="106"/>
    <p:text>Density can tell where clusters exist in your data if they are statically significant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0:11.134" idx="7">
    <p:pos x="10" y="202"/>
    <p:text>Hotspot uses vectors and not rasters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2.547" idx="8">
    <p:pos x="10" y="298"/>
    <p:text>More easily explained by saying polygons such as shapefiles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7.094" idx="9">
    <p:pos x="106" y="106"/>
    <p:text>Heatmaps are fluid so they don't follow boundaries like streets in our case.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2:11:05.190" idx="10">
    <p:pos x="10" y="10"/>
    <p:text>Heatmaps require a lot of tuning to find the goldielox view, too little and the user can't see anything, too much and the map is filled.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8T08:59:20.556" idx="20">
    <p:pos x="5249" y="1716"/>
    <p:text>References
https://ucr.fbi.gov/nibrs/2011/resources/nibrs-offense-codes/view</p:text>
    <p:extLst>
      <p:ext uri="{C676402C-5697-4E1C-873F-D02D1690AC5C}">
        <p15:threadingInfo xmlns:p15="http://schemas.microsoft.com/office/powerpoint/2012/main" timeZoneBias="300"/>
      </p:ext>
    </p:extLst>
  </p:cm>
  <p:cm authorId="1" dt="2018-07-08T09:04:37.702" idx="21">
    <p:pos x="5249" y="1812"/>
    <p:text>https://www.ncjrs.gov/pdffiles1/nij/178919.pdf</p:text>
    <p:extLst>
      <p:ext uri="{C676402C-5697-4E1C-873F-D02D1690AC5C}">
        <p15:threadingInfo xmlns:p15="http://schemas.microsoft.com/office/powerpoint/2012/main" timeZoneBias="300">
          <p15:parentCm authorId="1" idx="20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5CFEFD-F0C5-EF4A-90C2-75ECD35F15FC}" type="doc">
      <dgm:prSet loTypeId="urn:microsoft.com/office/officeart/2005/8/layout/venn3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5E73F2E-B415-4F41-961D-CFF933594D0E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Interactive</a:t>
          </a:r>
        </a:p>
      </dgm:t>
    </dgm:pt>
    <dgm:pt modelId="{37FD2B58-E27E-4346-A406-6F00B2AF5B1F}" type="parTrans" cxnId="{9583F540-22C6-3D40-B834-C9AAFE89C013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77D52C84-49B9-CF42-B65A-E2126C8FFE9D}" type="sibTrans" cxnId="{9583F540-22C6-3D40-B834-C9AAFE89C013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E6895F84-3484-674E-839A-2A5D3F7D9C41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Time-bound</a:t>
          </a:r>
        </a:p>
      </dgm:t>
    </dgm:pt>
    <dgm:pt modelId="{FA12BFC8-7873-5D4B-A8BC-644A7C41E11A}" type="parTrans" cxnId="{4D24C8EC-ACDC-2341-A63D-E15A0C15C008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AD53352D-13C1-6C42-8B94-ED5025F65687}" type="sibTrans" cxnId="{4D24C8EC-ACDC-2341-A63D-E15A0C15C008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323EDD9F-94CE-FB42-9C66-F9462121CF49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Base-map</a:t>
          </a:r>
        </a:p>
      </dgm:t>
    </dgm:pt>
    <dgm:pt modelId="{6E2A1DCD-A669-1E40-AADD-61733536B06B}" type="parTrans" cxnId="{68CF10A8-C4D8-D647-9743-7B727F69DC7E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02832F1F-9D3C-AB44-8B05-8D2A4971B449}" type="sibTrans" cxnId="{68CF10A8-C4D8-D647-9743-7B727F69DC7E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4D86A3E8-9CCD-9C40-9862-D889CF04769E}">
      <dgm:prSet phldrT="[Text]"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Limited variable(s)</a:t>
          </a:r>
        </a:p>
      </dgm:t>
    </dgm:pt>
    <dgm:pt modelId="{F9CBD96E-E2BA-0A49-8EFE-529B12245122}" type="parTrans" cxnId="{1A0318AE-AC14-2049-A12A-8CBFA1607D1D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4B54EA72-3298-8A4D-B186-115B9B389678}" type="sibTrans" cxnId="{1A0318AE-AC14-2049-A12A-8CBFA1607D1D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1ED16349-4526-CB47-B04C-CB71EFE7F65F}">
      <dgm:prSet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Color scheme</a:t>
          </a:r>
        </a:p>
      </dgm:t>
    </dgm:pt>
    <dgm:pt modelId="{5B0F3312-212F-4C42-9AF9-9FD4C12C4467}" type="parTrans" cxnId="{0F268A39-7EC7-ED49-8CF3-057F34018377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533B58B9-6AF6-8145-924B-C496885FA64E}" type="sibTrans" cxnId="{0F268A39-7EC7-ED49-8CF3-057F34018377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F7A03904-5821-B340-A13E-57660629D65D}">
      <dgm:prSet/>
      <dgm:spPr/>
      <dgm:t>
        <a:bodyPr/>
        <a:lstStyle/>
        <a:p>
          <a:r>
            <a:rPr lang="en-US" dirty="0">
              <a:latin typeface="Gill Sans MT" panose="020B0502020104020203" pitchFamily="34" charset="77"/>
            </a:rPr>
            <a:t>Map Types</a:t>
          </a:r>
        </a:p>
      </dgm:t>
    </dgm:pt>
    <dgm:pt modelId="{36C5180F-5394-8147-8162-B04CB2FC0863}" type="parTrans" cxnId="{5F2A8800-88C0-5042-83BA-9ECBDBC06319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BA4D2B42-D46C-E340-BC8D-E109A32BB147}" type="sibTrans" cxnId="{5F2A8800-88C0-5042-83BA-9ECBDBC06319}">
      <dgm:prSet/>
      <dgm:spPr/>
      <dgm:t>
        <a:bodyPr/>
        <a:lstStyle/>
        <a:p>
          <a:endParaRPr lang="en-US">
            <a:latin typeface="Gill Sans MT" panose="020B0502020104020203" pitchFamily="34" charset="77"/>
          </a:endParaRPr>
        </a:p>
      </dgm:t>
    </dgm:pt>
    <dgm:pt modelId="{CAE7A77C-8945-1C49-BBB0-572098A2C4E2}" type="pres">
      <dgm:prSet presAssocID="{E85CFEFD-F0C5-EF4A-90C2-75ECD35F15FC}" presName="Name0" presStyleCnt="0">
        <dgm:presLayoutVars>
          <dgm:dir/>
          <dgm:resizeHandles val="exact"/>
        </dgm:presLayoutVars>
      </dgm:prSet>
      <dgm:spPr/>
    </dgm:pt>
    <dgm:pt modelId="{3A0224A1-1DC7-554A-A2A1-19803118B1E7}" type="pres">
      <dgm:prSet presAssocID="{15E73F2E-B415-4F41-961D-CFF933594D0E}" presName="Name5" presStyleLbl="vennNode1" presStyleIdx="0" presStyleCnt="6">
        <dgm:presLayoutVars>
          <dgm:bulletEnabled val="1"/>
        </dgm:presLayoutVars>
      </dgm:prSet>
      <dgm:spPr/>
    </dgm:pt>
    <dgm:pt modelId="{FB056046-7369-9942-958D-AC4051736AAB}" type="pres">
      <dgm:prSet presAssocID="{77D52C84-49B9-CF42-B65A-E2126C8FFE9D}" presName="space" presStyleCnt="0"/>
      <dgm:spPr/>
    </dgm:pt>
    <dgm:pt modelId="{E8343142-B341-6046-88AE-AA5214562FE2}" type="pres">
      <dgm:prSet presAssocID="{E6895F84-3484-674E-839A-2A5D3F7D9C41}" presName="Name5" presStyleLbl="vennNode1" presStyleIdx="1" presStyleCnt="6">
        <dgm:presLayoutVars>
          <dgm:bulletEnabled val="1"/>
        </dgm:presLayoutVars>
      </dgm:prSet>
      <dgm:spPr/>
    </dgm:pt>
    <dgm:pt modelId="{B52ED293-B81C-2D4A-913B-648C6492E38A}" type="pres">
      <dgm:prSet presAssocID="{AD53352D-13C1-6C42-8B94-ED5025F65687}" presName="space" presStyleCnt="0"/>
      <dgm:spPr/>
    </dgm:pt>
    <dgm:pt modelId="{3F9E90C6-B994-2C42-9783-BBD5B91DE1E3}" type="pres">
      <dgm:prSet presAssocID="{323EDD9F-94CE-FB42-9C66-F9462121CF49}" presName="Name5" presStyleLbl="vennNode1" presStyleIdx="2" presStyleCnt="6">
        <dgm:presLayoutVars>
          <dgm:bulletEnabled val="1"/>
        </dgm:presLayoutVars>
      </dgm:prSet>
      <dgm:spPr/>
    </dgm:pt>
    <dgm:pt modelId="{CF94CC60-4B10-9B4E-82C4-DB8A26CE9483}" type="pres">
      <dgm:prSet presAssocID="{02832F1F-9D3C-AB44-8B05-8D2A4971B449}" presName="space" presStyleCnt="0"/>
      <dgm:spPr/>
    </dgm:pt>
    <dgm:pt modelId="{552A4F25-7641-564E-8C62-731833F92276}" type="pres">
      <dgm:prSet presAssocID="{4D86A3E8-9CCD-9C40-9862-D889CF04769E}" presName="Name5" presStyleLbl="vennNode1" presStyleIdx="3" presStyleCnt="6">
        <dgm:presLayoutVars>
          <dgm:bulletEnabled val="1"/>
        </dgm:presLayoutVars>
      </dgm:prSet>
      <dgm:spPr/>
    </dgm:pt>
    <dgm:pt modelId="{8001F593-EDCE-0146-BEAD-B0DB455D3C67}" type="pres">
      <dgm:prSet presAssocID="{4B54EA72-3298-8A4D-B186-115B9B389678}" presName="space" presStyleCnt="0"/>
      <dgm:spPr/>
    </dgm:pt>
    <dgm:pt modelId="{CF660C39-B74D-BC4E-8048-95CC546731F2}" type="pres">
      <dgm:prSet presAssocID="{1ED16349-4526-CB47-B04C-CB71EFE7F65F}" presName="Name5" presStyleLbl="vennNode1" presStyleIdx="4" presStyleCnt="6">
        <dgm:presLayoutVars>
          <dgm:bulletEnabled val="1"/>
        </dgm:presLayoutVars>
      </dgm:prSet>
      <dgm:spPr/>
    </dgm:pt>
    <dgm:pt modelId="{495F9FD0-4733-1C4F-84BA-37D10971556C}" type="pres">
      <dgm:prSet presAssocID="{533B58B9-6AF6-8145-924B-C496885FA64E}" presName="space" presStyleCnt="0"/>
      <dgm:spPr/>
    </dgm:pt>
    <dgm:pt modelId="{B042036D-EC95-2340-9462-A3736B15DBB6}" type="pres">
      <dgm:prSet presAssocID="{F7A03904-5821-B340-A13E-57660629D65D}" presName="Name5" presStyleLbl="vennNode1" presStyleIdx="5" presStyleCnt="6">
        <dgm:presLayoutVars>
          <dgm:bulletEnabled val="1"/>
        </dgm:presLayoutVars>
      </dgm:prSet>
      <dgm:spPr/>
    </dgm:pt>
  </dgm:ptLst>
  <dgm:cxnLst>
    <dgm:cxn modelId="{5F2A8800-88C0-5042-83BA-9ECBDBC06319}" srcId="{E85CFEFD-F0C5-EF4A-90C2-75ECD35F15FC}" destId="{F7A03904-5821-B340-A13E-57660629D65D}" srcOrd="5" destOrd="0" parTransId="{36C5180F-5394-8147-8162-B04CB2FC0863}" sibTransId="{BA4D2B42-D46C-E340-BC8D-E109A32BB147}"/>
    <dgm:cxn modelId="{670ABF17-7D9E-7F4A-A20A-0064CB9DC1CA}" type="presOf" srcId="{E85CFEFD-F0C5-EF4A-90C2-75ECD35F15FC}" destId="{CAE7A77C-8945-1C49-BBB0-572098A2C4E2}" srcOrd="0" destOrd="0" presId="urn:microsoft.com/office/officeart/2005/8/layout/venn3"/>
    <dgm:cxn modelId="{CF978D20-2C81-F54A-974F-F53ED2389D08}" type="presOf" srcId="{E6895F84-3484-674E-839A-2A5D3F7D9C41}" destId="{E8343142-B341-6046-88AE-AA5214562FE2}" srcOrd="0" destOrd="0" presId="urn:microsoft.com/office/officeart/2005/8/layout/venn3"/>
    <dgm:cxn modelId="{99EC5E39-3458-F342-B65D-3DC7BFCE43E4}" type="presOf" srcId="{1ED16349-4526-CB47-B04C-CB71EFE7F65F}" destId="{CF660C39-B74D-BC4E-8048-95CC546731F2}" srcOrd="0" destOrd="0" presId="urn:microsoft.com/office/officeart/2005/8/layout/venn3"/>
    <dgm:cxn modelId="{0F268A39-7EC7-ED49-8CF3-057F34018377}" srcId="{E85CFEFD-F0C5-EF4A-90C2-75ECD35F15FC}" destId="{1ED16349-4526-CB47-B04C-CB71EFE7F65F}" srcOrd="4" destOrd="0" parTransId="{5B0F3312-212F-4C42-9AF9-9FD4C12C4467}" sibTransId="{533B58B9-6AF6-8145-924B-C496885FA64E}"/>
    <dgm:cxn modelId="{9583F540-22C6-3D40-B834-C9AAFE89C013}" srcId="{E85CFEFD-F0C5-EF4A-90C2-75ECD35F15FC}" destId="{15E73F2E-B415-4F41-961D-CFF933594D0E}" srcOrd="0" destOrd="0" parTransId="{37FD2B58-E27E-4346-A406-6F00B2AF5B1F}" sibTransId="{77D52C84-49B9-CF42-B65A-E2126C8FFE9D}"/>
    <dgm:cxn modelId="{3A9F1250-35E6-7349-942D-BD6212029324}" type="presOf" srcId="{4D86A3E8-9CCD-9C40-9862-D889CF04769E}" destId="{552A4F25-7641-564E-8C62-731833F92276}" srcOrd="0" destOrd="0" presId="urn:microsoft.com/office/officeart/2005/8/layout/venn3"/>
    <dgm:cxn modelId="{68CF10A8-C4D8-D647-9743-7B727F69DC7E}" srcId="{E85CFEFD-F0C5-EF4A-90C2-75ECD35F15FC}" destId="{323EDD9F-94CE-FB42-9C66-F9462121CF49}" srcOrd="2" destOrd="0" parTransId="{6E2A1DCD-A669-1E40-AADD-61733536B06B}" sibTransId="{02832F1F-9D3C-AB44-8B05-8D2A4971B449}"/>
    <dgm:cxn modelId="{1A0318AE-AC14-2049-A12A-8CBFA1607D1D}" srcId="{E85CFEFD-F0C5-EF4A-90C2-75ECD35F15FC}" destId="{4D86A3E8-9CCD-9C40-9862-D889CF04769E}" srcOrd="3" destOrd="0" parTransId="{F9CBD96E-E2BA-0A49-8EFE-529B12245122}" sibTransId="{4B54EA72-3298-8A4D-B186-115B9B389678}"/>
    <dgm:cxn modelId="{A42D6CD2-3EF4-8441-B54E-7FDE5F4B9444}" type="presOf" srcId="{323EDD9F-94CE-FB42-9C66-F9462121CF49}" destId="{3F9E90C6-B994-2C42-9783-BBD5B91DE1E3}" srcOrd="0" destOrd="0" presId="urn:microsoft.com/office/officeart/2005/8/layout/venn3"/>
    <dgm:cxn modelId="{4D24C8EC-ACDC-2341-A63D-E15A0C15C008}" srcId="{E85CFEFD-F0C5-EF4A-90C2-75ECD35F15FC}" destId="{E6895F84-3484-674E-839A-2A5D3F7D9C41}" srcOrd="1" destOrd="0" parTransId="{FA12BFC8-7873-5D4B-A8BC-644A7C41E11A}" sibTransId="{AD53352D-13C1-6C42-8B94-ED5025F65687}"/>
    <dgm:cxn modelId="{CBA8D9FB-5A62-B441-9DD3-7B5E1CC11BCB}" type="presOf" srcId="{15E73F2E-B415-4F41-961D-CFF933594D0E}" destId="{3A0224A1-1DC7-554A-A2A1-19803118B1E7}" srcOrd="0" destOrd="0" presId="urn:microsoft.com/office/officeart/2005/8/layout/venn3"/>
    <dgm:cxn modelId="{18D793FD-6EFD-5D4F-8279-609B218BB178}" type="presOf" srcId="{F7A03904-5821-B340-A13E-57660629D65D}" destId="{B042036D-EC95-2340-9462-A3736B15DBB6}" srcOrd="0" destOrd="0" presId="urn:microsoft.com/office/officeart/2005/8/layout/venn3"/>
    <dgm:cxn modelId="{3ADD709E-3E60-FC4A-8AAA-CA9E88E1B7EA}" type="presParOf" srcId="{CAE7A77C-8945-1C49-BBB0-572098A2C4E2}" destId="{3A0224A1-1DC7-554A-A2A1-19803118B1E7}" srcOrd="0" destOrd="0" presId="urn:microsoft.com/office/officeart/2005/8/layout/venn3"/>
    <dgm:cxn modelId="{77D53F7B-E536-E94F-8E50-22A69DC2F885}" type="presParOf" srcId="{CAE7A77C-8945-1C49-BBB0-572098A2C4E2}" destId="{FB056046-7369-9942-958D-AC4051736AAB}" srcOrd="1" destOrd="0" presId="urn:microsoft.com/office/officeart/2005/8/layout/venn3"/>
    <dgm:cxn modelId="{484B5BF6-AED0-1D4A-94B2-6B6B9AA4DB9D}" type="presParOf" srcId="{CAE7A77C-8945-1C49-BBB0-572098A2C4E2}" destId="{E8343142-B341-6046-88AE-AA5214562FE2}" srcOrd="2" destOrd="0" presId="urn:microsoft.com/office/officeart/2005/8/layout/venn3"/>
    <dgm:cxn modelId="{776CF498-A1CA-674E-A32C-869D9E6D3FD6}" type="presParOf" srcId="{CAE7A77C-8945-1C49-BBB0-572098A2C4E2}" destId="{B52ED293-B81C-2D4A-913B-648C6492E38A}" srcOrd="3" destOrd="0" presId="urn:microsoft.com/office/officeart/2005/8/layout/venn3"/>
    <dgm:cxn modelId="{7517EB0C-D87B-034F-997E-5D95C4DDC187}" type="presParOf" srcId="{CAE7A77C-8945-1C49-BBB0-572098A2C4E2}" destId="{3F9E90C6-B994-2C42-9783-BBD5B91DE1E3}" srcOrd="4" destOrd="0" presId="urn:microsoft.com/office/officeart/2005/8/layout/venn3"/>
    <dgm:cxn modelId="{D55930C6-759D-0943-8C4F-BFC849353042}" type="presParOf" srcId="{CAE7A77C-8945-1C49-BBB0-572098A2C4E2}" destId="{CF94CC60-4B10-9B4E-82C4-DB8A26CE9483}" srcOrd="5" destOrd="0" presId="urn:microsoft.com/office/officeart/2005/8/layout/venn3"/>
    <dgm:cxn modelId="{6BC22F1B-1DD0-C949-A105-AAEDC9C5E736}" type="presParOf" srcId="{CAE7A77C-8945-1C49-BBB0-572098A2C4E2}" destId="{552A4F25-7641-564E-8C62-731833F92276}" srcOrd="6" destOrd="0" presId="urn:microsoft.com/office/officeart/2005/8/layout/venn3"/>
    <dgm:cxn modelId="{29A245E0-B70A-7E4D-B22E-006A6FE29752}" type="presParOf" srcId="{CAE7A77C-8945-1C49-BBB0-572098A2C4E2}" destId="{8001F593-EDCE-0146-BEAD-B0DB455D3C67}" srcOrd="7" destOrd="0" presId="urn:microsoft.com/office/officeart/2005/8/layout/venn3"/>
    <dgm:cxn modelId="{D42F5048-6009-9E4D-BE9B-B8C8197EDFE1}" type="presParOf" srcId="{CAE7A77C-8945-1C49-BBB0-572098A2C4E2}" destId="{CF660C39-B74D-BC4E-8048-95CC546731F2}" srcOrd="8" destOrd="0" presId="urn:microsoft.com/office/officeart/2005/8/layout/venn3"/>
    <dgm:cxn modelId="{83B83718-BEE9-5449-8E88-6CC0D30F10BB}" type="presParOf" srcId="{CAE7A77C-8945-1C49-BBB0-572098A2C4E2}" destId="{495F9FD0-4733-1C4F-84BA-37D10971556C}" srcOrd="9" destOrd="0" presId="urn:microsoft.com/office/officeart/2005/8/layout/venn3"/>
    <dgm:cxn modelId="{70738C4A-8926-E54E-A700-0BCAA04F10EB}" type="presParOf" srcId="{CAE7A77C-8945-1C49-BBB0-572098A2C4E2}" destId="{B042036D-EC95-2340-9462-A3736B15DBB6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224A1-1DC7-554A-A2A1-19803118B1E7}">
      <dsp:nvSpPr>
        <dsp:cNvPr id="0" name=""/>
        <dsp:cNvSpPr/>
      </dsp:nvSpPr>
      <dsp:spPr>
        <a:xfrm>
          <a:off x="962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Interactive</a:t>
          </a:r>
        </a:p>
      </dsp:txBody>
      <dsp:txXfrm>
        <a:off x="231902" y="1618131"/>
        <a:ext cx="1115074" cy="1115074"/>
      </dsp:txXfrm>
    </dsp:sp>
    <dsp:sp modelId="{E8343142-B341-6046-88AE-AA5214562FE2}">
      <dsp:nvSpPr>
        <dsp:cNvPr id="0" name=""/>
        <dsp:cNvSpPr/>
      </dsp:nvSpPr>
      <dsp:spPr>
        <a:xfrm>
          <a:off x="1262526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Time-bound</a:t>
          </a:r>
        </a:p>
      </dsp:txBody>
      <dsp:txXfrm>
        <a:off x="1493466" y="1618131"/>
        <a:ext cx="1115074" cy="1115074"/>
      </dsp:txXfrm>
    </dsp:sp>
    <dsp:sp modelId="{3F9E90C6-B994-2C42-9783-BBD5B91DE1E3}">
      <dsp:nvSpPr>
        <dsp:cNvPr id="0" name=""/>
        <dsp:cNvSpPr/>
      </dsp:nvSpPr>
      <dsp:spPr>
        <a:xfrm>
          <a:off x="2524090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Base-map</a:t>
          </a:r>
        </a:p>
      </dsp:txBody>
      <dsp:txXfrm>
        <a:off x="2755030" y="1618131"/>
        <a:ext cx="1115074" cy="1115074"/>
      </dsp:txXfrm>
    </dsp:sp>
    <dsp:sp modelId="{552A4F25-7641-564E-8C62-731833F92276}">
      <dsp:nvSpPr>
        <dsp:cNvPr id="0" name=""/>
        <dsp:cNvSpPr/>
      </dsp:nvSpPr>
      <dsp:spPr>
        <a:xfrm>
          <a:off x="3785654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Limited variable(s)</a:t>
          </a:r>
        </a:p>
      </dsp:txBody>
      <dsp:txXfrm>
        <a:off x="4016594" y="1618131"/>
        <a:ext cx="1115074" cy="1115074"/>
      </dsp:txXfrm>
    </dsp:sp>
    <dsp:sp modelId="{CF660C39-B74D-BC4E-8048-95CC546731F2}">
      <dsp:nvSpPr>
        <dsp:cNvPr id="0" name=""/>
        <dsp:cNvSpPr/>
      </dsp:nvSpPr>
      <dsp:spPr>
        <a:xfrm>
          <a:off x="5047218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Color scheme</a:t>
          </a:r>
        </a:p>
      </dsp:txBody>
      <dsp:txXfrm>
        <a:off x="5278158" y="1618131"/>
        <a:ext cx="1115074" cy="1115074"/>
      </dsp:txXfrm>
    </dsp:sp>
    <dsp:sp modelId="{B042036D-EC95-2340-9462-A3736B15DBB6}">
      <dsp:nvSpPr>
        <dsp:cNvPr id="0" name=""/>
        <dsp:cNvSpPr/>
      </dsp:nvSpPr>
      <dsp:spPr>
        <a:xfrm>
          <a:off x="6308782" y="1387191"/>
          <a:ext cx="1576954" cy="1576954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785" tIns="21590" rIns="867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Gill Sans MT" panose="020B0502020104020203" pitchFamily="34" charset="77"/>
            </a:rPr>
            <a:t>Map Types</a:t>
          </a:r>
        </a:p>
      </dsp:txBody>
      <dsp:txXfrm>
        <a:off x="6539722" y="1618131"/>
        <a:ext cx="1115074" cy="1115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data source is the city of Dallas Open Data Portal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 within the public safety section is a dataset called “Police Incident Data”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contains around 400K records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 Columns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 between the years of 2015 to today.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mapping focusses on burglaries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Burglary gave us an ability to segment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Residential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Commercial (Business, Government, Health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an overwhelming number like vehicle break-ins, or a low number of activity like violent crimes.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7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data source is the city of Dallas Open Data Portal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 within the public safety section is a dataset called “Police Incident Data”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contains around 400K records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 Columns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 between the years of 2015 to today.</a:t>
            </a:r>
          </a:p>
          <a:p>
            <a:pPr lvl="4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mapping focusses on burglaries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Burglary gave us an ability to segment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Residential</a:t>
            </a:r>
          </a:p>
          <a:p>
            <a:pPr lvl="6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Commercial (Business, Government, Health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5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an overwhelming number like vehicle break-ins, or a low number of activity like violent crimes.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s.gov/content/pub/pdf/lpd13ppp.pdf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</a:rPr>
              <a:t> Crime Mapping Framework for Open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Michael Crowder</a:t>
            </a:r>
          </a:p>
          <a:p>
            <a:r>
              <a:rPr lang="en-US" dirty="0">
                <a:latin typeface="Gill Sans MT" panose="020B0502020104020203" pitchFamily="34" charset="0"/>
              </a:rPr>
              <a:t>Lauren </a:t>
            </a:r>
            <a:r>
              <a:rPr lang="en-US" dirty="0" err="1">
                <a:latin typeface="Gill Sans MT" panose="020B0502020104020203" pitchFamily="34" charset="0"/>
              </a:rPr>
              <a:t>Darr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Gerardo Garza</a:t>
            </a:r>
          </a:p>
          <a:p>
            <a:r>
              <a:rPr lang="en-US" dirty="0">
                <a:latin typeface="Gill Sans MT" panose="020B0502020104020203" pitchFamily="34" charset="0"/>
              </a:rPr>
              <a:t>Brent Allen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6DB0D-DFCD-054E-BC28-AE177B727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" r="35362"/>
          <a:stretch/>
        </p:blipFill>
        <p:spPr>
          <a:xfrm>
            <a:off x="2097156" y="4427884"/>
            <a:ext cx="4949687" cy="12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8997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74148-9CE9-D644-89C8-2DC4278A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/>
          <a:stretch/>
        </p:blipFill>
        <p:spPr>
          <a:xfrm>
            <a:off x="1002009" y="3429000"/>
            <a:ext cx="7139982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BD64921-A53A-FF44-B624-74A58EDE3E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205982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9974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Cartographic Interaction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The use of a digital map by a user facilitated by a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72851E-3896-FE45-BAA7-4E827063ED5B}"/>
              </a:ext>
            </a:extLst>
          </p:cNvPr>
          <p:cNvSpPr/>
          <p:nvPr/>
        </p:nvSpPr>
        <p:spPr>
          <a:xfrm>
            <a:off x="2157572" y="394915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D2BF8B-AAC3-F047-925B-0C0EB975B1F4}"/>
              </a:ext>
            </a:extLst>
          </p:cNvPr>
          <p:cNvSpPr/>
          <p:nvPr/>
        </p:nvSpPr>
        <p:spPr>
          <a:xfrm>
            <a:off x="2157572" y="394915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A9DB5B-67E0-2845-B23D-09D52EDE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2DF41E-47EC-3C4D-85D5-3844FEE45305}"/>
              </a:ext>
            </a:extLst>
          </p:cNvPr>
          <p:cNvSpPr/>
          <p:nvPr/>
        </p:nvSpPr>
        <p:spPr>
          <a:xfrm>
            <a:off x="2157572" y="394915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885BC03-7BDA-E74D-A5CD-5696483C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883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3CF10C-E5D8-C449-BC8A-51B4AA32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83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The goal of color in a map is to give a clear visual indication of what is happening on the earth.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335FF-853A-994A-BCB2-0CA3315CC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233" y="2830866"/>
            <a:ext cx="4192657" cy="286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EFF93-32D7-EA4A-AEBD-3FD5F4A27656}"/>
              </a:ext>
            </a:extLst>
          </p:cNvPr>
          <p:cNvSpPr txBox="1"/>
          <p:nvPr/>
        </p:nvSpPr>
        <p:spPr>
          <a:xfrm>
            <a:off x="909430" y="3168787"/>
            <a:ext cx="3569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“Sanitary Map of the Town of Leeds” 1842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Blue dots are cholera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Orange dots are other contagious diseases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4E6423-5722-A948-997B-BACE24BAEB90}"/>
              </a:ext>
            </a:extLst>
          </p:cNvPr>
          <p:cNvSpPr/>
          <p:nvPr/>
        </p:nvSpPr>
        <p:spPr>
          <a:xfrm>
            <a:off x="2882151" y="371664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7840713"/>
              <a:satOff val="-32622"/>
              <a:lumOff val="7686"/>
              <a:alphaOff val="0"/>
            </a:schemeClr>
          </a:fillRef>
          <a:effectRef idx="0">
            <a:schemeClr val="accent4">
              <a:alpha val="50000"/>
              <a:hueOff val="7840713"/>
              <a:satOff val="-32622"/>
              <a:lumOff val="7686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92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0876E49-C69D-8A4F-9625-CED69BFC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Graphically showing the difference between entities by using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3D9B1-5177-C945-A698-E68E6C1C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127" y="2375897"/>
            <a:ext cx="4995746" cy="36576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C3BC195-B24F-234E-BCEF-B042FD66E953}"/>
              </a:ext>
            </a:extLst>
          </p:cNvPr>
          <p:cNvSpPr/>
          <p:nvPr/>
        </p:nvSpPr>
        <p:spPr>
          <a:xfrm>
            <a:off x="2882151" y="371664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7840713"/>
              <a:satOff val="-32622"/>
              <a:lumOff val="7686"/>
              <a:alphaOff val="0"/>
            </a:schemeClr>
          </a:fillRef>
          <a:effectRef idx="0">
            <a:schemeClr val="accent4">
              <a:alpha val="50000"/>
              <a:hueOff val="7840713"/>
              <a:satOff val="-32622"/>
              <a:lumOff val="7686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C6933-2C8F-6E4D-AB5D-8B1B723B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844" y="2732088"/>
            <a:ext cx="4371278" cy="3200400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68F495E-F565-024E-8EFF-56020337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Graphically showing the difference between entities by using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3E9EF-DEEE-B946-AAB3-A6EBEA3B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1" y="2732088"/>
            <a:ext cx="3642142" cy="180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86715-961F-8849-8097-B8B252861C7A}"/>
              </a:ext>
            </a:extLst>
          </p:cNvPr>
          <p:cNvSpPr txBox="1"/>
          <p:nvPr/>
        </p:nvSpPr>
        <p:spPr>
          <a:xfrm>
            <a:off x="556311" y="4737706"/>
            <a:ext cx="35698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Color Brewer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Online tool for selecting color schemes for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C49355-1601-BE4F-98D1-2A80B654837A}"/>
              </a:ext>
            </a:extLst>
          </p:cNvPr>
          <p:cNvSpPr/>
          <p:nvPr/>
        </p:nvSpPr>
        <p:spPr>
          <a:xfrm>
            <a:off x="2882151" y="371664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7840713"/>
              <a:satOff val="-32622"/>
              <a:lumOff val="7686"/>
              <a:alphaOff val="0"/>
            </a:schemeClr>
          </a:fillRef>
          <a:effectRef idx="0">
            <a:schemeClr val="accent4">
              <a:alpha val="50000"/>
              <a:hueOff val="7840713"/>
              <a:satOff val="-32622"/>
              <a:lumOff val="7686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3578235" cy="501835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1830s </a:t>
            </a:r>
            <a:r>
              <a:rPr lang="en-US" sz="2800" dirty="0" err="1">
                <a:latin typeface="Gill Sans MT" panose="020B0502020104020203" pitchFamily="34" charset="0"/>
              </a:rPr>
              <a:t>Guerry</a:t>
            </a:r>
            <a:r>
              <a:rPr lang="en-US" sz="2800" dirty="0">
                <a:latin typeface="Gill Sans MT" panose="020B0502020104020203" pitchFamily="34" charset="0"/>
              </a:rPr>
              <a:t> maps crime rates and education in France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Birth of criminology and sociology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1990s crime mapping goes digital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Police adoption of digital maps remains complicated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14304-B3DA-4063-9DCD-A494B6D3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62" y="1180830"/>
            <a:ext cx="47484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E4BF-35BE-4E7C-B73C-486A5409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7BE6-40A3-47C2-BCB1-DBCF3E56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78" y="5328138"/>
            <a:ext cx="4023506" cy="1028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Leaflet, 3</a:t>
            </a:r>
            <a:r>
              <a:rPr lang="en-US" sz="1800" baseline="30000" dirty="0">
                <a:latin typeface="Gill Sans MT" panose="020B0502020104020203" pitchFamily="34" charset="0"/>
              </a:rPr>
              <a:t>rd</a:t>
            </a:r>
            <a:r>
              <a:rPr lang="en-US" sz="1800" dirty="0">
                <a:latin typeface="Gill Sans MT" panose="020B0502020104020203" pitchFamily="34" charset="0"/>
              </a:rPr>
              <a:t> party, or custom map tiles </a:t>
            </a:r>
          </a:p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 Landscape of chosen design and detail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AAA1-630A-4F2A-BF42-3F4544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33FB-0E92-4E37-996D-4D1A2CF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304177" y="1547447"/>
            <a:ext cx="402350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95C10-D69A-4D90-A759-178BCCE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547447"/>
            <a:ext cx="4031432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23AF30-A2FB-4A39-9124-DAA88C7E52B6}"/>
              </a:ext>
            </a:extLst>
          </p:cNvPr>
          <p:cNvSpPr txBox="1">
            <a:spLocks/>
          </p:cNvSpPr>
          <p:nvPr/>
        </p:nvSpPr>
        <p:spPr>
          <a:xfrm>
            <a:off x="1250028" y="1050070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637C-E27F-4C7F-864D-5EFE0B99EEF2}"/>
              </a:ext>
            </a:extLst>
          </p:cNvPr>
          <p:cNvSpPr txBox="1">
            <a:spLocks/>
          </p:cNvSpPr>
          <p:nvPr/>
        </p:nvSpPr>
        <p:spPr>
          <a:xfrm>
            <a:off x="5766131" y="1028699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‘16’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7B9BE7-EB89-44DE-906E-1AE97ECBDF43}"/>
              </a:ext>
            </a:extLst>
          </p:cNvPr>
          <p:cNvSpPr txBox="1">
            <a:spLocks/>
          </p:cNvSpPr>
          <p:nvPr/>
        </p:nvSpPr>
        <p:spPr>
          <a:xfrm>
            <a:off x="4816317" y="5295899"/>
            <a:ext cx="4031432" cy="10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Layering capability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2-lines of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791A19-7BCE-5143-A23E-32A136DD6126}"/>
              </a:ext>
            </a:extLst>
          </p:cNvPr>
          <p:cNvSpPr>
            <a:spLocks noChangeAspect="1"/>
          </p:cNvSpPr>
          <p:nvPr/>
        </p:nvSpPr>
        <p:spPr>
          <a:xfrm>
            <a:off x="2315930" y="28689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3920356"/>
              <a:satOff val="-16311"/>
              <a:lumOff val="3843"/>
              <a:alphaOff val="0"/>
            </a:schemeClr>
          </a:fillRef>
          <a:effectRef idx="0">
            <a:schemeClr val="accent4">
              <a:alpha val="50000"/>
              <a:hueOff val="3920356"/>
              <a:satOff val="-16311"/>
              <a:lumOff val="3843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72794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90C1-973F-4183-B0FD-A5B15122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1363-51E7-4EFE-8AAF-1BCDFD02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036091"/>
            <a:ext cx="7886700" cy="5922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Gill Sans MT" panose="020B0502020104020203" pitchFamily="34" charset="77"/>
              </a:rPr>
              <a:t>Artistry v. Clarity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EAC2-F0C9-46B8-87B6-C0F8ED8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C7CA-3AB7-45B8-9310-0FBE179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2" y="2342785"/>
            <a:ext cx="402251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C841-A6EB-4C71-96BD-B8173C3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93" y="2342785"/>
            <a:ext cx="4026755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A07B1E-A721-4112-9CF3-06996016A693}"/>
              </a:ext>
            </a:extLst>
          </p:cNvPr>
          <p:cNvSpPr txBox="1">
            <a:spLocks/>
          </p:cNvSpPr>
          <p:nvPr/>
        </p:nvSpPr>
        <p:spPr>
          <a:xfrm>
            <a:off x="1186962" y="1621694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Watercolor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16EBD-1DF6-40A9-A901-980E34DF13EF}"/>
              </a:ext>
            </a:extLst>
          </p:cNvPr>
          <p:cNvSpPr txBox="1">
            <a:spLocks/>
          </p:cNvSpPr>
          <p:nvPr/>
        </p:nvSpPr>
        <p:spPr>
          <a:xfrm>
            <a:off x="5308976" y="1628351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 err="1">
                <a:latin typeface="Gill Sans MT" panose="020B0502020104020203" pitchFamily="34" charset="0"/>
              </a:rPr>
              <a:t>NatGeo</a:t>
            </a:r>
            <a:endParaRPr lang="en-US" sz="5600" dirty="0">
              <a:latin typeface="Gill Sans MT" panose="020B05020201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E95C2D-CB9F-B24B-8965-F19108A6BA7E}"/>
              </a:ext>
            </a:extLst>
          </p:cNvPr>
          <p:cNvSpPr>
            <a:spLocks noChangeAspect="1"/>
          </p:cNvSpPr>
          <p:nvPr/>
        </p:nvSpPr>
        <p:spPr>
          <a:xfrm>
            <a:off x="2315930" y="28689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3920356"/>
              <a:satOff val="-16311"/>
              <a:lumOff val="3843"/>
              <a:alphaOff val="0"/>
            </a:schemeClr>
          </a:fillRef>
          <a:effectRef idx="0">
            <a:schemeClr val="accent4">
              <a:alpha val="50000"/>
              <a:hueOff val="3920356"/>
              <a:satOff val="-16311"/>
              <a:lumOff val="3843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95619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Discrete, multiple variables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View of landscape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Dot size can be misleading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Opacity for density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Dot Map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FD2599-F050-1B42-B7D1-CB644C658526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58373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Dot Maps at the same scale different dots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3818C-8404-BF44-A4DE-89FC6DC96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42"/>
          <a:stretch/>
        </p:blipFill>
        <p:spPr>
          <a:xfrm>
            <a:off x="123544" y="2738267"/>
            <a:ext cx="2690516" cy="2997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45ECB-29A6-AA40-A0B9-A8565247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8"/>
          <a:stretch/>
        </p:blipFill>
        <p:spPr>
          <a:xfrm>
            <a:off x="2779729" y="2732262"/>
            <a:ext cx="3061343" cy="30092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70D4E-8747-B243-B2BC-49BEE83A09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0"/>
          <a:stretch/>
        </p:blipFill>
        <p:spPr>
          <a:xfrm>
            <a:off x="5841072" y="2732261"/>
            <a:ext cx="3182845" cy="30032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4BCDA1-AE45-1A4B-8272-FD0651082735}"/>
              </a:ext>
            </a:extLst>
          </p:cNvPr>
          <p:cNvSpPr txBox="1"/>
          <p:nvPr/>
        </p:nvSpPr>
        <p:spPr>
          <a:xfrm>
            <a:off x="359668" y="2093980"/>
            <a:ext cx="22182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Small Dots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225AA-09C0-9D48-8EA3-5B0DBC7A8979}"/>
              </a:ext>
            </a:extLst>
          </p:cNvPr>
          <p:cNvSpPr txBox="1"/>
          <p:nvPr/>
        </p:nvSpPr>
        <p:spPr>
          <a:xfrm>
            <a:off x="3462866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Large Transparent Dots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F05C8-E342-3E47-8297-641243A29A46}"/>
              </a:ext>
            </a:extLst>
          </p:cNvPr>
          <p:cNvSpPr txBox="1"/>
          <p:nvPr/>
        </p:nvSpPr>
        <p:spPr>
          <a:xfrm>
            <a:off x="6457950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Multiple Variables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E49E9E-1CC5-D04C-A7EA-BC20C6F0D9D4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69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Cluster Map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8F5B4F-8198-4ACC-94EB-D755146A3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Solution to densely populated dot map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Mouse over feature shows captured area 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‘</a:t>
            </a:r>
            <a:r>
              <a:rPr lang="en-US" dirty="0" err="1">
                <a:latin typeface="Gill Sans MT" panose="020B0502020104020203" pitchFamily="34" charset="77"/>
              </a:rPr>
              <a:t>Spiderfy</a:t>
            </a:r>
            <a:r>
              <a:rPr lang="en-US" dirty="0">
                <a:latin typeface="Gill Sans MT" panose="020B0502020104020203" pitchFamily="34" charset="77"/>
              </a:rPr>
              <a:t>’ shows individual markers on close up</a:t>
            </a:r>
          </a:p>
          <a:p>
            <a:pPr marL="0" indent="0"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Computationally more efficient than dot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BB3E6D-D3FB-4345-8686-62D6E36607CC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75180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998109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Cluster Map</a:t>
            </a: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03DD5365-CE86-46F5-B74C-0FCD9F0B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9" y="2471096"/>
            <a:ext cx="4041264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5347F-3F78-42A4-B01D-20AD78E00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39" y="2471096"/>
            <a:ext cx="3995484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857E5E-A3C8-44AC-8D85-9094F951EE47}"/>
              </a:ext>
            </a:extLst>
          </p:cNvPr>
          <p:cNvSpPr txBox="1">
            <a:spLocks/>
          </p:cNvSpPr>
          <p:nvPr/>
        </p:nvSpPr>
        <p:spPr>
          <a:xfrm>
            <a:off x="1198457" y="1639948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Mouse Hover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258471-9679-4016-84EF-102FFB9E8447}"/>
              </a:ext>
            </a:extLst>
          </p:cNvPr>
          <p:cNvSpPr txBox="1">
            <a:spLocks/>
          </p:cNvSpPr>
          <p:nvPr/>
        </p:nvSpPr>
        <p:spPr>
          <a:xfrm>
            <a:off x="5659092" y="1639948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2 Cluster Zoom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‘</a:t>
            </a:r>
            <a:r>
              <a:rPr lang="en-US" sz="5600" dirty="0" err="1">
                <a:latin typeface="Gill Sans MT" panose="020B0502020104020203" pitchFamily="34" charset="0"/>
              </a:rPr>
              <a:t>Spiderfy</a:t>
            </a:r>
            <a:r>
              <a:rPr lang="en-US" sz="5600" dirty="0">
                <a:latin typeface="Gill Sans MT" panose="020B0502020104020203" pitchFamily="34" charset="0"/>
              </a:rPr>
              <a:t>’ markers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4194D7-3476-804D-B8E7-E7997E67D534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41792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Density, higher level view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Heat v. Hot Spot important distinction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Single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Heat Map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0524BD-B927-D040-AA36-F47D0D67635A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566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77"/>
              </a:rPr>
              <a:t>Heat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7AEA0-BBDB-404B-90C6-9868C855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5" y="1561519"/>
            <a:ext cx="8190850" cy="460735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FCC856B-F2F1-4145-B891-670FA32D2B95}"/>
              </a:ext>
            </a:extLst>
          </p:cNvPr>
          <p:cNvSpPr>
            <a:spLocks noChangeAspect="1"/>
          </p:cNvSpPr>
          <p:nvPr/>
        </p:nvSpPr>
        <p:spPr>
          <a:xfrm>
            <a:off x="2386238" y="358029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9217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FAA75D-E6FB-3B4C-8962-0A5A27BAECC0}"/>
              </a:ext>
            </a:extLst>
          </p:cNvPr>
          <p:cNvSpPr/>
          <p:nvPr/>
        </p:nvSpPr>
        <p:spPr>
          <a:xfrm>
            <a:off x="1294044" y="407608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1960178"/>
              <a:satOff val="-8155"/>
              <a:lumOff val="1922"/>
              <a:alphaOff val="0"/>
            </a:schemeClr>
          </a:fillRef>
          <a:effectRef idx="0">
            <a:schemeClr val="accent4">
              <a:alpha val="50000"/>
              <a:hueOff val="1960178"/>
              <a:satOff val="-8155"/>
              <a:lumOff val="1922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C7A9C4-B33B-3146-A04C-2416FFB3B463}"/>
              </a:ext>
            </a:extLst>
          </p:cNvPr>
          <p:cNvSpPr txBox="1">
            <a:spLocks/>
          </p:cNvSpPr>
          <p:nvPr/>
        </p:nvSpPr>
        <p:spPr>
          <a:xfrm>
            <a:off x="628650" y="6907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latin typeface="Gill Sans MT" panose="020B0502020104020203" pitchFamily="34" charset="0"/>
              </a:rPr>
              <a:t>Time Bound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47CA65-D8F0-E448-B2EA-A0A77EB5EB87}"/>
              </a:ext>
            </a:extLst>
          </p:cNvPr>
          <p:cNvSpPr txBox="1">
            <a:spLocks/>
          </p:cNvSpPr>
          <p:nvPr/>
        </p:nvSpPr>
        <p:spPr>
          <a:xfrm>
            <a:off x="806450" y="949306"/>
            <a:ext cx="7886700" cy="2088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BFC4DA6-9E47-664E-BE73-E0B38E717FCB}"/>
              </a:ext>
            </a:extLst>
          </p:cNvPr>
          <p:cNvSpPr txBox="1">
            <a:spLocks/>
          </p:cNvSpPr>
          <p:nvPr/>
        </p:nvSpPr>
        <p:spPr>
          <a:xfrm>
            <a:off x="806450" y="1267192"/>
            <a:ext cx="7886700" cy="4714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Victims, offenders, managers of property adjust their densities over time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Comparisons of density over time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Year over year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Month over Month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Etc.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8E94584-D489-3C45-B763-1497F410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4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1D665B-07A1-5C42-AF15-DEC842749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333" y="3050429"/>
            <a:ext cx="3381417" cy="31213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47330-D6BC-FB4D-8EDB-9CAA97EB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09" y="3048249"/>
            <a:ext cx="3564941" cy="3123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6DF6046-5C68-E046-A64F-3B2A0414A514}"/>
              </a:ext>
            </a:extLst>
          </p:cNvPr>
          <p:cNvSpPr>
            <a:spLocks noChangeAspect="1"/>
          </p:cNvSpPr>
          <p:nvPr/>
        </p:nvSpPr>
        <p:spPr>
          <a:xfrm>
            <a:off x="1306744" y="358612"/>
            <a:ext cx="640080" cy="6400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50000"/>
              <a:hueOff val="5880535"/>
              <a:satOff val="-24466"/>
              <a:lumOff val="5765"/>
              <a:alphaOff val="0"/>
            </a:schemeClr>
          </a:fillRef>
          <a:effectRef idx="0">
            <a:schemeClr val="accent4">
              <a:alpha val="50000"/>
              <a:hueOff val="5880535"/>
              <a:satOff val="-24466"/>
              <a:lumOff val="5765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CA8826-DC4A-1B40-930C-E79DB3EA57BB}"/>
              </a:ext>
            </a:extLst>
          </p:cNvPr>
          <p:cNvSpPr txBox="1">
            <a:spLocks/>
          </p:cNvSpPr>
          <p:nvPr/>
        </p:nvSpPr>
        <p:spPr>
          <a:xfrm>
            <a:off x="841333" y="1032865"/>
            <a:ext cx="7886700" cy="2088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latin typeface="Gill Sans MT" panose="020B0502020104020203" pitchFamily="34" charset="77"/>
              </a:rPr>
              <a:t>Number of incident types</a:t>
            </a:r>
          </a:p>
          <a:p>
            <a:pPr>
              <a:lnSpc>
                <a:spcPct val="110000"/>
              </a:lnSpc>
            </a:pPr>
            <a:r>
              <a:rPr lang="en-US">
                <a:latin typeface="Gill Sans MT" panose="020B0502020104020203" pitchFamily="34" charset="77"/>
              </a:rPr>
              <a:t>Community input: what do citizens want to see?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0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17901-1560-954B-B753-0CF516925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" t="3178" r="14590" b="2755"/>
          <a:stretch/>
        </p:blipFill>
        <p:spPr>
          <a:xfrm>
            <a:off x="4327662" y="2111470"/>
            <a:ext cx="4627495" cy="3157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8145839" cy="5018359"/>
          </a:xfrm>
        </p:spPr>
        <p:txBody>
          <a:bodyPr>
            <a:normAutofit/>
          </a:bodyPr>
          <a:lstStyle/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49C3FA-4DD0-D24C-850D-E60B0793D44B}"/>
              </a:ext>
            </a:extLst>
          </p:cNvPr>
          <p:cNvSpPr txBox="1">
            <a:spLocks/>
          </p:cNvSpPr>
          <p:nvPr/>
        </p:nvSpPr>
        <p:spPr>
          <a:xfrm>
            <a:off x="628650" y="133171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2D93E-FF45-3941-8FA1-3464CE4795DD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3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453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The map creator has the ability influence public opinion depending on map type.</a:t>
            </a:r>
          </a:p>
          <a:p>
            <a:r>
              <a:rPr lang="en-US" dirty="0">
                <a:latin typeface="Gill Sans MT" panose="020B0502020104020203" pitchFamily="34" charset="77"/>
              </a:rPr>
              <a:t>The person who reported the incident has their name and address in the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06BFC-609A-6740-8769-A91CC6DB9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6" y="4542961"/>
            <a:ext cx="7865947" cy="6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The map creator has the ability influence public opinion depending on map type.</a:t>
            </a:r>
          </a:p>
          <a:p>
            <a:r>
              <a:rPr lang="en-US" dirty="0">
                <a:latin typeface="Gill Sans MT" panose="020B0502020104020203" pitchFamily="34" charset="77"/>
              </a:rPr>
              <a:t>The person who reported the incident has their name and address in the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EB34E-7E0E-C64F-8BF0-B92A8E69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6" y="4542961"/>
            <a:ext cx="7865947" cy="6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Website deployment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Demonstration of a simple website with a limited number of maps</a:t>
            </a:r>
          </a:p>
          <a:p>
            <a:pPr lvl="1"/>
            <a:r>
              <a:rPr lang="en-US" dirty="0" err="1">
                <a:latin typeface="Gill Sans MT" panose="020B0502020104020203" pitchFamily="34" charset="77"/>
              </a:rPr>
              <a:t>Opencrimemapping.org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01B6F4-C4AF-0840-807B-2A678A495D57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>
                <a:latin typeface="Gill Sans MT" panose="020B0502020104020203" pitchFamily="34" charset="77"/>
              </a:rPr>
              <a:t>Deployment &amp; Conclusion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216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1782-6A8E-449C-A162-3D9D31C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2EFD-7597-4D73-A046-7386AEE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Our framework sets out to guide smaller LEA’s in communicating to the citizen user with geovisualization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Time-bound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Limited variables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Well thought out colors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Right map for the right incident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Clean easy to read base-maps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D1E-D523-41A2-966E-8A697D27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09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0DD8B9-1C66-46CA-990E-435F5B867925}"/>
              </a:ext>
            </a:extLst>
          </p:cNvPr>
          <p:cNvSpPr txBox="1">
            <a:spLocks/>
          </p:cNvSpPr>
          <p:nvPr/>
        </p:nvSpPr>
        <p:spPr>
          <a:xfrm>
            <a:off x="1099038" y="1279526"/>
            <a:ext cx="6945924" cy="44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panose="020B0502020104020203" pitchFamily="34" charset="0"/>
              </a:rPr>
              <a:t>Is open data really open at all?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Yes and No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the public know what or how to use: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Comma-separated values (.csv)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JavaScript Object Notation (JSON)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Application Programming Interface (API)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a giant data table engage the public?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F2243-686F-475D-A9AF-E9A4BDA3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369777"/>
            <a:ext cx="8686800" cy="18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4028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Three part: </a:t>
            </a: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New national standard for crime reporting called NIBRS (National Incident-Based Reporting System) </a:t>
            </a:r>
          </a:p>
          <a:p>
            <a:pPr marL="971550" lvl="1" indent="-514350">
              <a:buAutoNum type="arabicPeriod"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No current standards for geographical visualization of NIBRS data for the public</a:t>
            </a:r>
          </a:p>
          <a:p>
            <a:pPr marL="971550" lvl="1" indent="-514350">
              <a:buAutoNum type="arabicPeriod"/>
            </a:pPr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Smaller agencies are less likely to have the resources to provide information to citizens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8592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National Incident-Based Reporting System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  <a:p>
            <a:r>
              <a:rPr lang="en-US" dirty="0">
                <a:latin typeface="Gill Sans MT" panose="020B0502020104020203" pitchFamily="34" charset="0"/>
              </a:rPr>
              <a:t>Goals: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Enhanced quantity, quality, timeliness of crime data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Improved compiling, analyzing, auditing, and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2448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National Incident-Based Reporting System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  <a:p>
            <a:r>
              <a:rPr lang="en-US" dirty="0">
                <a:latin typeface="Gill Sans MT" panose="020B0502020104020203" pitchFamily="34" charset="0"/>
              </a:rPr>
              <a:t>Goals: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Enhanced quantity, quality, timeliness of crime data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Improved compiling, analyzing, auditing, publishing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638946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425951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676721" y="5058311"/>
            <a:ext cx="1416818" cy="68328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1027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No LEA standards for crime mapping: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Crime maps published by assortment of groups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Data source can be unclear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Variety of design features and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853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Example variable-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25C94-2405-7249-91BD-4A15522C2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98" y="4074554"/>
            <a:ext cx="6052655" cy="22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8387</TotalTime>
  <Words>1083</Words>
  <Application>Microsoft Macintosh PowerPoint</Application>
  <PresentationFormat>On-screen Show (4:3)</PresentationFormat>
  <Paragraphs>252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Calibri Light</vt:lpstr>
      <vt:lpstr>Gill Sans MT</vt:lpstr>
      <vt:lpstr>Microsoft Tai Le</vt:lpstr>
      <vt:lpstr>Office Theme</vt:lpstr>
      <vt:lpstr> Crime Mapping Framework for Open Data</vt:lpstr>
      <vt:lpstr>Crime Mapping</vt:lpstr>
      <vt:lpstr>Crime Mapping</vt:lpstr>
      <vt:lpstr>Open Data</vt:lpstr>
      <vt:lpstr>Motivation</vt:lpstr>
      <vt:lpstr>Motivation</vt:lpstr>
      <vt:lpstr>Motivation</vt:lpstr>
      <vt:lpstr>Motivation</vt:lpstr>
      <vt:lpstr>Data Source</vt:lpstr>
      <vt:lpstr>Data Source</vt:lpstr>
      <vt:lpstr>Map Making</vt:lpstr>
      <vt:lpstr>Map Making</vt:lpstr>
      <vt:lpstr>Geovisual Framework</vt:lpstr>
      <vt:lpstr>Interactivity</vt:lpstr>
      <vt:lpstr>Interactivity</vt:lpstr>
      <vt:lpstr>Interactivity</vt:lpstr>
      <vt:lpstr>Color</vt:lpstr>
      <vt:lpstr>Color</vt:lpstr>
      <vt:lpstr>Color</vt:lpstr>
      <vt:lpstr>Basemaps</vt:lpstr>
      <vt:lpstr>Basemaps</vt:lpstr>
      <vt:lpstr>Map Types</vt:lpstr>
      <vt:lpstr>Map Types</vt:lpstr>
      <vt:lpstr>Map Types</vt:lpstr>
      <vt:lpstr>Map Types</vt:lpstr>
      <vt:lpstr>Map Types</vt:lpstr>
      <vt:lpstr>Map Types</vt:lpstr>
      <vt:lpstr>PowerPoint Presentation</vt:lpstr>
      <vt:lpstr>Variable Selection</vt:lpstr>
      <vt:lpstr>Ethical Considerations</vt:lpstr>
      <vt:lpstr>Ethical Considerations</vt:lpstr>
      <vt:lpstr>PowerPoint Presentation</vt:lpstr>
      <vt:lpstr>Deployment &amp; Conclusion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Crowder, Michael</cp:lastModifiedBy>
  <cp:revision>130</cp:revision>
  <dcterms:created xsi:type="dcterms:W3CDTF">2017-03-18T16:30:52Z</dcterms:created>
  <dcterms:modified xsi:type="dcterms:W3CDTF">2018-07-09T00:10:26Z</dcterms:modified>
</cp:coreProperties>
</file>